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7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62" r:id="rId7"/>
    <p:sldId id="259" r:id="rId8"/>
    <p:sldId id="260" r:id="rId9"/>
  </p:sldIdLst>
  <p:sldSz cx="12192000" cy="6858000"/>
  <p:notesSz cx="6858000" cy="9144000"/>
  <p:embeddedFontLst>
    <p:embeddedFont>
      <p:font typeface="Bodoni" panose="02010600030101010101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erriweather Black" panose="00000A00000000000000" pitchFamily="2" charset="0"/>
      <p:bold r:id="rId16"/>
      <p:boldItalic r:id="rId17"/>
    </p:embeddedFont>
    <p:embeddedFont>
      <p:font typeface="Playfair Display Black" panose="00000A00000000000000" pitchFamily="2" charset="0"/>
      <p:bold r:id="rId18"/>
      <p:boldItalic r:id="rId19"/>
    </p:embeddedFont>
    <p:embeddedFont>
      <p:font typeface="微软雅黑" panose="020B0503020204020204" pitchFamily="34" charset="-122"/>
      <p:regular r:id="rId20"/>
      <p:bold r:id="rId21"/>
    </p:embeddedFont>
    <p:embeddedFont>
      <p:font typeface="黑体" panose="02010609060101010101" pitchFamily="49" charset="-122"/>
      <p:regular r:id="rId22"/>
    </p:embeddedFont>
  </p:embeddedFontLst>
  <p:custDataLst>
    <p:tags r:id="rId23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532" autoAdjust="0"/>
  </p:normalViewPr>
  <p:slideViewPr>
    <p:cSldViewPr snapToGrid="0">
      <p:cViewPr varScale="1">
        <p:scale>
          <a:sx n="59" d="100"/>
          <a:sy n="59" d="100"/>
        </p:scale>
        <p:origin x="8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tags" Target="tags/tag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Google Shape;27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77" name="Google Shape;27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6" name="Google Shape;2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altLang="zh-CN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87" name="Google Shape;28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</a:t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5" name="Google Shape;29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</a:t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  <p:sp>
        <p:nvSpPr>
          <p:cNvPr id="295" name="Google Shape;29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4</a:t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32021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4" name="Google Shape;29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5" name="Google Shape;29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849457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303" name="Google Shape;30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0" name="Google Shape;31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1" name="Google Shape;31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>
  <p:cSld name="标题幻灯片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4843463" y="475004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296085" y="475004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5748707" y="475004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6201329" y="475004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6653951" y="475004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7106574" y="475004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2" name="Google Shape;22;p2"/>
          <p:cNvCxnSpPr/>
          <p:nvPr/>
        </p:nvCxnSpPr>
        <p:spPr>
          <a:xfrm>
            <a:off x="4067175" y="2457450"/>
            <a:ext cx="97155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" name="Google Shape;23;p2"/>
          <p:cNvCxnSpPr/>
          <p:nvPr/>
        </p:nvCxnSpPr>
        <p:spPr>
          <a:xfrm>
            <a:off x="7153275" y="2457450"/>
            <a:ext cx="97155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524000" y="2682239"/>
            <a:ext cx="9144000" cy="1149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Arial" panose="020B0604020202020204"/>
              <a:buNone/>
              <a:defRPr sz="5400" b="1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1524000" y="3931707"/>
            <a:ext cx="9144000" cy="718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800"/>
              <a:buNone/>
              <a:defRPr sz="1800">
                <a:solidFill>
                  <a:srgbClr val="595959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竖排标题与文本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title"/>
          </p:nvPr>
        </p:nvSpPr>
        <p:spPr>
          <a:xfrm rot="5400000">
            <a:off x="7993429" y="2816594"/>
            <a:ext cx="5811838" cy="908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 panose="020B0604020202020204"/>
              <a:buNone/>
              <a:defRPr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1"/>
          </p:nvPr>
        </p:nvSpPr>
        <p:spPr>
          <a:xfrm rot="5400000">
            <a:off x="2655502" y="-1452177"/>
            <a:ext cx="5811838" cy="9446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">
  <p:cSld name="内容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00" name="Google Shape;100;p12"/>
          <p:cNvSpPr txBox="1">
            <a:spLocks noGrp="1"/>
          </p:cNvSpPr>
          <p:nvPr>
            <p:ph type="body" idx="1"/>
          </p:nvPr>
        </p:nvSpPr>
        <p:spPr>
          <a:xfrm>
            <a:off x="838200" y="551543"/>
            <a:ext cx="10515600" cy="5558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通用">
  <p:cSld name="通用">
    <p:bg>
      <p:bgPr>
        <a:solidFill>
          <a:schemeClr val="lt2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3"/>
          <p:cNvGrpSpPr/>
          <p:nvPr/>
        </p:nvGrpSpPr>
        <p:grpSpPr>
          <a:xfrm rot="-4535725">
            <a:off x="248275" y="5384845"/>
            <a:ext cx="1080945" cy="1009934"/>
            <a:chOff x="1874874" y="2460978"/>
            <a:chExt cx="2194206" cy="2050062"/>
          </a:xfrm>
        </p:grpSpPr>
        <p:sp>
          <p:nvSpPr>
            <p:cNvPr id="103" name="Google Shape;103;p13"/>
            <p:cNvSpPr/>
            <p:nvPr/>
          </p:nvSpPr>
          <p:spPr>
            <a:xfrm>
              <a:off x="1874874" y="2460978"/>
              <a:ext cx="1988383" cy="1988383"/>
            </a:xfrm>
            <a:prstGeom prst="ellipse">
              <a:avLst/>
            </a:pr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3276495" y="3718455"/>
              <a:ext cx="792585" cy="792585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 panose="020B0604020202020204"/>
              <a:buNone/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相框">
  <p:cSld name="相框">
    <p:bg>
      <p:bgPr>
        <a:solidFill>
          <a:schemeClr val="dk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/>
          <p:nvPr/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11" name="Google Shape;111;p14"/>
          <p:cNvGrpSpPr/>
          <p:nvPr/>
        </p:nvGrpSpPr>
        <p:grpSpPr>
          <a:xfrm>
            <a:off x="446564" y="416491"/>
            <a:ext cx="1669097" cy="170318"/>
            <a:chOff x="444183" y="304200"/>
            <a:chExt cx="2520286" cy="257175"/>
          </a:xfrm>
        </p:grpSpPr>
        <p:sp>
          <p:nvSpPr>
            <p:cNvPr id="112" name="Google Shape;112;p14"/>
            <p:cNvSpPr/>
            <p:nvPr/>
          </p:nvSpPr>
          <p:spPr>
            <a:xfrm>
              <a:off x="444183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896805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1349427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1802049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2254671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2707294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8" name="Google Shape;118;p14"/>
          <p:cNvGrpSpPr/>
          <p:nvPr/>
        </p:nvGrpSpPr>
        <p:grpSpPr>
          <a:xfrm>
            <a:off x="10073164" y="6271191"/>
            <a:ext cx="1669097" cy="170318"/>
            <a:chOff x="444183" y="304200"/>
            <a:chExt cx="2520286" cy="257175"/>
          </a:xfrm>
        </p:grpSpPr>
        <p:sp>
          <p:nvSpPr>
            <p:cNvPr id="119" name="Google Shape;119;p14"/>
            <p:cNvSpPr/>
            <p:nvPr/>
          </p:nvSpPr>
          <p:spPr>
            <a:xfrm>
              <a:off x="444183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96805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1349427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2" name="Google Shape;122;p14"/>
            <p:cNvSpPr/>
            <p:nvPr/>
          </p:nvSpPr>
          <p:spPr>
            <a:xfrm>
              <a:off x="1802049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3" name="Google Shape;123;p14"/>
            <p:cNvSpPr/>
            <p:nvPr/>
          </p:nvSpPr>
          <p:spPr>
            <a:xfrm>
              <a:off x="2254671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4" name="Google Shape;124;p14"/>
            <p:cNvSpPr/>
            <p:nvPr/>
          </p:nvSpPr>
          <p:spPr>
            <a:xfrm>
              <a:off x="2707294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25" name="Google Shape;125;p14"/>
          <p:cNvSpPr txBox="1">
            <a:spLocks noGrp="1"/>
          </p:cNvSpPr>
          <p:nvPr>
            <p:ph type="title"/>
          </p:nvPr>
        </p:nvSpPr>
        <p:spPr>
          <a:xfrm>
            <a:off x="1281600" y="1249200"/>
            <a:ext cx="9626400" cy="7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body" idx="1"/>
          </p:nvPr>
        </p:nvSpPr>
        <p:spPr>
          <a:xfrm>
            <a:off x="1281113" y="2163600"/>
            <a:ext cx="9626600" cy="34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左右">
  <p:cSld name="左右">
    <p:bg>
      <p:bgPr>
        <a:solidFill>
          <a:schemeClr val="lt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5"/>
          <p:cNvGrpSpPr/>
          <p:nvPr/>
        </p:nvGrpSpPr>
        <p:grpSpPr>
          <a:xfrm>
            <a:off x="10301764" y="265224"/>
            <a:ext cx="1669097" cy="170318"/>
            <a:chOff x="444183" y="304200"/>
            <a:chExt cx="2520286" cy="257175"/>
          </a:xfrm>
        </p:grpSpPr>
        <p:sp>
          <p:nvSpPr>
            <p:cNvPr id="132" name="Google Shape;132;p15"/>
            <p:cNvSpPr/>
            <p:nvPr/>
          </p:nvSpPr>
          <p:spPr>
            <a:xfrm>
              <a:off x="444183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96805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1349427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1802049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2254671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2707294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38" name="Google Shape;138;p15"/>
          <p:cNvSpPr/>
          <p:nvPr/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>
            <a:off x="583200" y="770400"/>
            <a:ext cx="3960000" cy="8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/>
              <a:buNone/>
              <a:defRPr sz="36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586800" y="1764000"/>
            <a:ext cx="3956400" cy="40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body" idx="2"/>
          </p:nvPr>
        </p:nvSpPr>
        <p:spPr>
          <a:xfrm>
            <a:off x="5101200" y="769938"/>
            <a:ext cx="6480000" cy="5087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上下">
  <p:cSld name="上下"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/>
          <p:nvPr/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47" name="Google Shape;147;p16"/>
          <p:cNvGrpSpPr/>
          <p:nvPr/>
        </p:nvGrpSpPr>
        <p:grpSpPr>
          <a:xfrm>
            <a:off x="5261452" y="1466441"/>
            <a:ext cx="1669097" cy="170318"/>
            <a:chOff x="444183" y="304200"/>
            <a:chExt cx="2520286" cy="257175"/>
          </a:xfrm>
        </p:grpSpPr>
        <p:sp>
          <p:nvSpPr>
            <p:cNvPr id="148" name="Google Shape;148;p16"/>
            <p:cNvSpPr/>
            <p:nvPr/>
          </p:nvSpPr>
          <p:spPr>
            <a:xfrm>
              <a:off x="444183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896805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1349427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1802049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2254671" y="304200"/>
              <a:ext cx="257175" cy="2571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2707294" y="304200"/>
              <a:ext cx="257175" cy="257175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54" name="Google Shape;154;p16"/>
          <p:cNvSpPr txBox="1"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/>
              <a:buNone/>
              <a:defRPr sz="36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58" name="Google Shape;158;p16"/>
          <p:cNvSpPr txBox="1">
            <a:spLocks noGrp="1"/>
          </p:cNvSpPr>
          <p:nvPr>
            <p:ph type="body" idx="1"/>
          </p:nvPr>
        </p:nvSpPr>
        <p:spPr>
          <a:xfrm>
            <a:off x="612000" y="1659600"/>
            <a:ext cx="10975975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2"/>
          </p:nvPr>
        </p:nvSpPr>
        <p:spPr>
          <a:xfrm>
            <a:off x="612775" y="2808000"/>
            <a:ext cx="10965600" cy="3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下上">
  <p:cSld name="下上">
    <p:bg>
      <p:bgPr>
        <a:solidFill>
          <a:schemeClr val="lt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347116" y="326645"/>
            <a:ext cx="982168" cy="891731"/>
            <a:chOff x="2075381" y="2700918"/>
            <a:chExt cx="1993699" cy="1810122"/>
          </a:xfrm>
        </p:grpSpPr>
        <p:sp>
          <p:nvSpPr>
            <p:cNvPr id="162" name="Google Shape;162;p17"/>
            <p:cNvSpPr/>
            <p:nvPr/>
          </p:nvSpPr>
          <p:spPr>
            <a:xfrm>
              <a:off x="2075381" y="2700918"/>
              <a:ext cx="1701459" cy="1701460"/>
            </a:xfrm>
            <a:prstGeom prst="ellipse">
              <a:avLst/>
            </a:pr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3276495" y="3718455"/>
              <a:ext cx="792585" cy="792585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64" name="Google Shape;164;p17"/>
          <p:cNvSpPr/>
          <p:nvPr/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5" name="Google Shape;165;p17"/>
          <p:cNvSpPr txBox="1"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>
            <a:off x="604837" y="1681200"/>
            <a:ext cx="10990800" cy="32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17"/>
          <p:cNvSpPr txBox="1">
            <a:spLocks noGrp="1"/>
          </p:cNvSpPr>
          <p:nvPr>
            <p:ph type="body" idx="2"/>
          </p:nvPr>
        </p:nvSpPr>
        <p:spPr>
          <a:xfrm>
            <a:off x="594000" y="5180400"/>
            <a:ext cx="11001600" cy="10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导航">
  <p:cSld name="导航">
    <p:bg>
      <p:bgPr>
        <a:solidFill>
          <a:schemeClr val="lt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8"/>
          <p:cNvGrpSpPr/>
          <p:nvPr/>
        </p:nvGrpSpPr>
        <p:grpSpPr>
          <a:xfrm flipH="1">
            <a:off x="10771679" y="5748925"/>
            <a:ext cx="1164242" cy="871475"/>
            <a:chOff x="2075381" y="2700918"/>
            <a:chExt cx="2273053" cy="1701460"/>
          </a:xfrm>
        </p:grpSpPr>
        <p:sp>
          <p:nvSpPr>
            <p:cNvPr id="173" name="Google Shape;173;p18"/>
            <p:cNvSpPr/>
            <p:nvPr/>
          </p:nvSpPr>
          <p:spPr>
            <a:xfrm>
              <a:off x="2075381" y="2700918"/>
              <a:ext cx="1701459" cy="1701460"/>
            </a:xfrm>
            <a:prstGeom prst="ellipse">
              <a:avLst/>
            </a:pr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3024073" y="2985079"/>
              <a:ext cx="1324361" cy="1324362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75" name="Google Shape;175;p18"/>
          <p:cNvSpPr/>
          <p:nvPr/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 panose="020B0604020202020204"/>
              <a:buNone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80" name="Google Shape;180;p18"/>
          <p:cNvSpPr txBox="1">
            <a:spLocks noGrp="1"/>
          </p:cNvSpPr>
          <p:nvPr>
            <p:ph type="body" idx="1"/>
          </p:nvPr>
        </p:nvSpPr>
        <p:spPr>
          <a:xfrm>
            <a:off x="579600" y="1663200"/>
            <a:ext cx="5342400" cy="28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1" name="Google Shape;181;p18"/>
          <p:cNvSpPr txBox="1">
            <a:spLocks noGrp="1"/>
          </p:cNvSpPr>
          <p:nvPr>
            <p:ph type="body" idx="2"/>
          </p:nvPr>
        </p:nvSpPr>
        <p:spPr>
          <a:xfrm>
            <a:off x="6242400" y="1663200"/>
            <a:ext cx="5367600" cy="28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18"/>
          <p:cNvSpPr txBox="1">
            <a:spLocks noGrp="1"/>
          </p:cNvSpPr>
          <p:nvPr>
            <p:ph type="body" idx="3"/>
          </p:nvPr>
        </p:nvSpPr>
        <p:spPr>
          <a:xfrm>
            <a:off x="572400" y="4816800"/>
            <a:ext cx="53424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18"/>
          <p:cNvSpPr txBox="1">
            <a:spLocks noGrp="1"/>
          </p:cNvSpPr>
          <p:nvPr>
            <p:ph type="body" idx="4"/>
          </p:nvPr>
        </p:nvSpPr>
        <p:spPr>
          <a:xfrm>
            <a:off x="6253200" y="4813200"/>
            <a:ext cx="5367600" cy="7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腰带">
  <p:cSld name="腰带">
    <p:bg>
      <p:bgPr>
        <a:solidFill>
          <a:schemeClr val="lt2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"/>
          <p:cNvSpPr/>
          <p:nvPr/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186" name="Google Shape;186;p19"/>
          <p:cNvGrpSpPr/>
          <p:nvPr/>
        </p:nvGrpSpPr>
        <p:grpSpPr>
          <a:xfrm flipH="1">
            <a:off x="294330" y="440027"/>
            <a:ext cx="2936550" cy="1585658"/>
            <a:chOff x="1197428" y="2796530"/>
            <a:chExt cx="3151006" cy="1701460"/>
          </a:xfrm>
        </p:grpSpPr>
        <p:sp>
          <p:nvSpPr>
            <p:cNvPr id="187" name="Google Shape;187;p19"/>
            <p:cNvSpPr/>
            <p:nvPr/>
          </p:nvSpPr>
          <p:spPr>
            <a:xfrm>
              <a:off x="2028834" y="2796530"/>
              <a:ext cx="1701459" cy="1701460"/>
            </a:xfrm>
            <a:prstGeom prst="ellipse">
              <a:avLst/>
            </a:pr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3024073" y="2985079"/>
              <a:ext cx="1324361" cy="1324362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1197428" y="2985078"/>
              <a:ext cx="1324361" cy="1324362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90" name="Google Shape;190;p19"/>
          <p:cNvGrpSpPr/>
          <p:nvPr/>
        </p:nvGrpSpPr>
        <p:grpSpPr>
          <a:xfrm flipH="1">
            <a:off x="9047480" y="4953254"/>
            <a:ext cx="2936550" cy="1585658"/>
            <a:chOff x="1197428" y="2796530"/>
            <a:chExt cx="3151006" cy="1701460"/>
          </a:xfrm>
        </p:grpSpPr>
        <p:sp>
          <p:nvSpPr>
            <p:cNvPr id="191" name="Google Shape;191;p19"/>
            <p:cNvSpPr/>
            <p:nvPr/>
          </p:nvSpPr>
          <p:spPr>
            <a:xfrm>
              <a:off x="2028834" y="2796530"/>
              <a:ext cx="1701459" cy="1701460"/>
            </a:xfrm>
            <a:prstGeom prst="ellipse">
              <a:avLst/>
            </a:pr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3024073" y="2985079"/>
              <a:ext cx="1324361" cy="1324362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1197428" y="2985078"/>
              <a:ext cx="1324361" cy="1324362"/>
            </a:xfrm>
            <a:prstGeom prst="ellipse">
              <a:avLst/>
            </a:pr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 panose="020B0604020202020204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194" name="Google Shape;194;p19"/>
          <p:cNvSpPr txBox="1">
            <a:spLocks noGrp="1"/>
          </p:cNvSpPr>
          <p:nvPr>
            <p:ph type="title"/>
          </p:nvPr>
        </p:nvSpPr>
        <p:spPr>
          <a:xfrm>
            <a:off x="1522800" y="1339200"/>
            <a:ext cx="9144000" cy="23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 panose="020B0604020202020204"/>
              <a:buNone/>
              <a:defRPr sz="60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sp>
        <p:nvSpPr>
          <p:cNvPr id="198" name="Google Shape;198;p19"/>
          <p:cNvSpPr txBox="1">
            <a:spLocks noGrp="1"/>
          </p:cNvSpPr>
          <p:nvPr>
            <p:ph type="body" idx="1"/>
          </p:nvPr>
        </p:nvSpPr>
        <p:spPr>
          <a:xfrm>
            <a:off x="1522413" y="3862800"/>
            <a:ext cx="9144000" cy="16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幻灯片" type="title">
  <p:cSld name="TITLE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8" name="Google Shape;20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 type="obj">
  <p:cSld name="OBJECT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3" name="Google Shape;233;p2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2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35" name="Google Shape;235;p2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 type="titleOnly">
  <p:cSld name="TITLE_ONLY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内容与标题" type="objTx">
  <p:cSld name="OBJECT_WITH_CAPTION_TEXT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58" name="Google Shape;258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竖排文字" type="vertTx">
  <p:cSld name="VERTICAL_TEXT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5" name="Google Shape;2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垂直排列标题与&#10;文本" type="vertTitleAndTx">
  <p:cSld name="VERTICAL_TITLE_AND_VERTICAL_TEX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末尾幻灯片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4920839" y="1829482"/>
            <a:ext cx="2350323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 panose="020B0604020202020204"/>
              <a:buNone/>
            </a:pPr>
            <a:r>
              <a:rPr lang="en-US" sz="8000" b="0" i="0" u="none" strike="noStrike" cap="none">
                <a:solidFill>
                  <a:srgbClr val="595959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END</a:t>
            </a:r>
            <a:endParaRPr sz="8000" b="0" i="0" u="none" strike="noStrike" cap="none">
              <a:solidFill>
                <a:srgbClr val="595959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4843463" y="481020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5296085" y="481020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5748707" y="481020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6201329" y="481020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6653951" y="4810201"/>
            <a:ext cx="257175" cy="2571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" name="Google Shape;42;p4"/>
          <p:cNvSpPr/>
          <p:nvPr/>
        </p:nvSpPr>
        <p:spPr>
          <a:xfrm>
            <a:off x="7106574" y="4810201"/>
            <a:ext cx="257175" cy="2571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3" name="Google Shape;43;p4"/>
          <p:cNvCxnSpPr/>
          <p:nvPr/>
        </p:nvCxnSpPr>
        <p:spPr>
          <a:xfrm>
            <a:off x="4067175" y="2457450"/>
            <a:ext cx="97155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4" name="Google Shape;44;p4"/>
          <p:cNvCxnSpPr/>
          <p:nvPr/>
        </p:nvCxnSpPr>
        <p:spPr>
          <a:xfrm>
            <a:off x="7153275" y="2457450"/>
            <a:ext cx="97155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692150" y="2870198"/>
            <a:ext cx="10807700" cy="134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7200"/>
              <a:buFont typeface="Arial" panose="020B0604020202020204"/>
              <a:buNone/>
              <a:defRPr sz="7200">
                <a:solidFill>
                  <a:srgbClr val="59595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节标题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1615440" y="2057400"/>
            <a:ext cx="2453640" cy="2453640"/>
          </a:xfrm>
          <a:prstGeom prst="ellipse">
            <a:avLst/>
          </a:prstGeom>
          <a:solidFill>
            <a:schemeClr val="accent1">
              <a:alpha val="6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3276495" y="3718455"/>
            <a:ext cx="792585" cy="792585"/>
          </a:xfrm>
          <a:prstGeom prst="ellipse">
            <a:avLst/>
          </a:prstGeom>
          <a:solidFill>
            <a:schemeClr val="accent2">
              <a:alpha val="6941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2" name="Google Shape;52;p5"/>
          <p:cNvSpPr txBox="1"/>
          <p:nvPr/>
        </p:nvSpPr>
        <p:spPr>
          <a:xfrm>
            <a:off x="1615439" y="2057400"/>
            <a:ext cx="2453641" cy="2453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 panose="020B0604020202020204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PART 1</a:t>
            </a:r>
            <a:endParaRPr sz="4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759416" y="2351314"/>
            <a:ext cx="5969544" cy="1035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4759416" y="3431391"/>
            <a:ext cx="5969544" cy="87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两栏内容" type="twoObj">
  <p:cSld name="TWO_OBJECT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较" type="twoTxTwoObj">
  <p:cSld name="TWO_OBJECTS_WITH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2"/>
          </p:nvPr>
        </p:nvSpPr>
        <p:spPr>
          <a:xfrm>
            <a:off x="839788" y="2615609"/>
            <a:ext cx="5157787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3"/>
          </p:nvPr>
        </p:nvSpPr>
        <p:spPr>
          <a:xfrm>
            <a:off x="6172200" y="1744961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7"/>
          <p:cNvSpPr txBox="1">
            <a:spLocks noGrp="1"/>
          </p:cNvSpPr>
          <p:nvPr>
            <p:ph type="body" idx="4"/>
          </p:nvPr>
        </p:nvSpPr>
        <p:spPr>
          <a:xfrm>
            <a:off x="6172200" y="2615609"/>
            <a:ext cx="5183188" cy="3574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">
  <p:cSld name="仅标题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1600" tIns="38100" rIns="76200" bIns="38100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微软雅黑" panose="020B0503020204020204" charset="-122"/>
              <a:buNone/>
              <a:defRPr sz="2400" b="1" i="0" u="none" strike="noStrike" cap="none">
                <a:solidFill>
                  <a:schemeClr val="dk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图片与标题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838200" y="713673"/>
            <a:ext cx="4681654" cy="1428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 panose="020B0604020202020204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0"/>
          <p:cNvSpPr>
            <a:spLocks noGrp="1"/>
          </p:cNvSpPr>
          <p:nvPr>
            <p:ph type="pic" idx="2"/>
          </p:nvPr>
        </p:nvSpPr>
        <p:spPr>
          <a:xfrm>
            <a:off x="5642517" y="713673"/>
            <a:ext cx="5711882" cy="54036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838200" y="2313873"/>
            <a:ext cx="4681654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0"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 panose="020B0604020202020204"/>
              <a:buNone/>
              <a:defRPr sz="4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7F7F7F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黑体" panose="02010609060101010101" charset="-122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201" name="Google Shape;201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202" name="Google Shape;20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203" name="Google Shape;20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204" name="Google Shape;20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hyperlink" Target="https://www.kaggle.com/datasets/ddosad/5g-coverage-worldwide" TargetMode="Externa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>
            <a:spLocks noGrp="1"/>
          </p:cNvSpPr>
          <p:nvPr>
            <p:ph type="ctrTitle"/>
          </p:nvPr>
        </p:nvSpPr>
        <p:spPr>
          <a:xfrm>
            <a:off x="1423650" y="2203162"/>
            <a:ext cx="9144000" cy="1522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Bodoni" panose="02070603080606020203"/>
              <a:buNone/>
            </a:pPr>
            <a:r>
              <a:rPr lang="en-US" sz="4800" dirty="0"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rPr>
              <a:t>5G coverage data visualization</a:t>
            </a:r>
            <a:endParaRPr sz="4800" dirty="0">
              <a:latin typeface="Bodoni" panose="02070603080606020203"/>
              <a:ea typeface="Bodoni" panose="02070603080606020203"/>
              <a:cs typeface="Bodoni" panose="02070603080606020203"/>
              <a:sym typeface="Bodoni" panose="02070603080606020203"/>
            </a:endParaRPr>
          </a:p>
        </p:txBody>
      </p:sp>
      <p:sp>
        <p:nvSpPr>
          <p:cNvPr id="280" name="Google Shape;280;p32"/>
          <p:cNvSpPr txBox="1">
            <a:spLocks noGrp="1"/>
          </p:cNvSpPr>
          <p:nvPr>
            <p:ph type="subTitle" idx="1"/>
          </p:nvPr>
        </p:nvSpPr>
        <p:spPr>
          <a:xfrm>
            <a:off x="1061050" y="5119750"/>
            <a:ext cx="10090200" cy="1588800"/>
          </a:xfrm>
          <a:prstGeom prst="rect">
            <a:avLst/>
          </a:prstGeom>
          <a:solidFill>
            <a:schemeClr val="lt2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428CCF"/>
              </a:buClr>
              <a:buSzPts val="2400"/>
              <a:buNone/>
            </a:pPr>
            <a:r>
              <a:rPr lang="en-US" sz="2400" b="1" dirty="0">
                <a:solidFill>
                  <a:srgbClr val="428CC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Qiming Zhao</a:t>
            </a:r>
            <a:endParaRPr sz="2400" b="1" dirty="0">
              <a:solidFill>
                <a:srgbClr val="428CCF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428CCF"/>
              </a:buClr>
              <a:buSzPts val="2400"/>
              <a:buNone/>
            </a:pPr>
            <a:r>
              <a:rPr lang="en-US" sz="2400" b="1" dirty="0">
                <a:solidFill>
                  <a:srgbClr val="428CCF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qiz113@pitt.edu</a:t>
            </a:r>
            <a:endParaRPr sz="2400" b="1" dirty="0">
              <a:solidFill>
                <a:srgbClr val="428CCF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81" name="Google Shape;281;p32"/>
          <p:cNvSpPr/>
          <p:nvPr/>
        </p:nvSpPr>
        <p:spPr>
          <a:xfrm>
            <a:off x="1423650" y="801250"/>
            <a:ext cx="9344700" cy="8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 panose="020B0604020202020204"/>
              <a:buNone/>
            </a:pPr>
            <a:r>
              <a:rPr lang="en-US" altLang="zh-CN" sz="4200" b="0" i="1" u="none" strike="noStrike" cap="none" dirty="0">
                <a:solidFill>
                  <a:srgbClr val="CCCCCC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Information</a:t>
            </a:r>
            <a:r>
              <a:rPr lang="en-US" sz="4200" b="0" i="1" u="none" strike="noStrike" cap="none" dirty="0">
                <a:solidFill>
                  <a:srgbClr val="CCCCCC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 </a:t>
            </a:r>
            <a:r>
              <a:rPr lang="en-US" altLang="zh-CN" sz="4200" b="0" i="1" u="none" strike="noStrike" cap="none" dirty="0">
                <a:solidFill>
                  <a:srgbClr val="CCCCCC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Visualization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 panose="020B0604020202020204"/>
              <a:buNone/>
            </a:pPr>
            <a:r>
              <a:rPr lang="en-US" altLang="zh-CN" sz="4200" i="1" dirty="0">
                <a:solidFill>
                  <a:srgbClr val="CCCCCC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Final Presentation</a:t>
            </a:r>
            <a:endParaRPr sz="4200" b="0" i="1" u="none" strike="noStrike" cap="none" dirty="0">
              <a:solidFill>
                <a:srgbClr val="CCCCCC"/>
              </a:solidFill>
              <a:latin typeface="Playfair Display Black"/>
              <a:ea typeface="Playfair Display Black"/>
              <a:cs typeface="Playfair Display Black"/>
              <a:sym typeface="Playfair Display Black"/>
            </a:endParaRPr>
          </a:p>
        </p:txBody>
      </p:sp>
      <p:cxnSp>
        <p:nvCxnSpPr>
          <p:cNvPr id="282" name="Google Shape;282;p32"/>
          <p:cNvCxnSpPr/>
          <p:nvPr/>
        </p:nvCxnSpPr>
        <p:spPr>
          <a:xfrm rot="10800000" flipH="1">
            <a:off x="4052570" y="2454910"/>
            <a:ext cx="4107180" cy="381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330A6DE-E791-B991-8041-7E6B20906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03"/>
    </mc:Choice>
    <mc:Fallback xmlns="">
      <p:transition spd="slow" advTm="6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838200" y="2952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doni" panose="02070603080606020203"/>
              <a:buNone/>
            </a:pPr>
            <a:r>
              <a:rPr lang="en-US" altLang="zh-CN" sz="4800" dirty="0" err="1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rPr>
              <a:t>DataSet</a:t>
            </a:r>
            <a:endParaRPr sz="4800" dirty="0">
              <a:solidFill>
                <a:schemeClr val="dk1"/>
              </a:solidFill>
              <a:latin typeface="Bodoni" panose="02070603080606020203"/>
              <a:ea typeface="Bodoni" panose="02070603080606020203"/>
              <a:cs typeface="Bodoni" panose="02070603080606020203"/>
              <a:sym typeface="Bodoni" panose="02070603080606020203"/>
            </a:endParaRPr>
          </a:p>
        </p:txBody>
      </p:sp>
      <p:sp>
        <p:nvSpPr>
          <p:cNvPr id="290" name="Google Shape;290;p33" descr="7b0a202020202262756c6c6574223a20227b5c2263617465676f727949645c223a31303030352c5c2274656d706c61746549645c223a32303233313332387d220a7d0a"/>
          <p:cNvSpPr txBox="1">
            <a:spLocks noGrp="1"/>
          </p:cNvSpPr>
          <p:nvPr>
            <p:ph type="body" idx="1"/>
          </p:nvPr>
        </p:nvSpPr>
        <p:spPr>
          <a:xfrm>
            <a:off x="838200" y="1409649"/>
            <a:ext cx="10515600" cy="58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Source of the dataset: 5G Coverage Worldwide</a:t>
            </a: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  <a:hlinkClick r:id="rId5"/>
              </a:rPr>
              <a:t>https://www.kaggle.com/datasets/ddosad/5g-coverage-worldwide</a:t>
            </a: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 dataset contains:</a:t>
            </a:r>
          </a:p>
          <a:p>
            <a:pPr marL="342900" indent="-342900" algn="just">
              <a:lnSpc>
                <a:spcPct val="120000"/>
              </a:lnSpc>
              <a:spcBef>
                <a:spcPts val="500"/>
              </a:spcBef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104,033 cities </a:t>
            </a:r>
          </a:p>
          <a:p>
            <a:pPr marL="342900" indent="-342900" algn="just">
              <a:lnSpc>
                <a:spcPct val="120000"/>
              </a:lnSpc>
              <a:spcBef>
                <a:spcPts val="500"/>
              </a:spcBef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236 operators</a:t>
            </a:r>
          </a:p>
          <a:p>
            <a:pPr marL="342900" indent="-342900" algn="just">
              <a:lnSpc>
                <a:spcPct val="120000"/>
              </a:lnSpc>
              <a:spcBef>
                <a:spcPts val="500"/>
              </a:spcBef>
            </a:pPr>
            <a:r>
              <a:rPr lang="en-US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145,629 pieces </a:t>
            </a: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just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</a:pPr>
            <a:endParaRPr lang="en-US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DE5927-B15A-4E3B-BBE0-9863C2A736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5097" y="2832880"/>
            <a:ext cx="7601341" cy="3454578"/>
          </a:xfrm>
          <a:prstGeom prst="rect">
            <a:avLst/>
          </a:prstGeom>
        </p:spPr>
      </p:pic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8233D3BB-88BC-8AB4-8B9C-6D1074C04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12"/>
    </mc:Choice>
    <mc:Fallback xmlns="">
      <p:transition spd="slow" advTm="19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oup of blue circles with yellow dots&#10;&#10;Description automatically generated">
            <a:extLst>
              <a:ext uri="{FF2B5EF4-FFF2-40B4-BE49-F238E27FC236}">
                <a16:creationId xmlns:a16="http://schemas.microsoft.com/office/drawing/2014/main" id="{3EAAB962-FCA4-705A-2595-5C0EC1C555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8963" y="1487770"/>
            <a:ext cx="7670265" cy="4325202"/>
          </a:xfrm>
          <a:prstGeom prst="rect">
            <a:avLst/>
          </a:prstGeom>
        </p:spPr>
      </p:pic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doni" panose="02070603080606020203"/>
              <a:buNone/>
            </a:pPr>
            <a:r>
              <a:rPr lang="en-US" sz="4800" dirty="0">
                <a:solidFill>
                  <a:schemeClr val="dk1"/>
                </a:solidFill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rPr>
              <a:t>Figure-1: Bubble Chart</a:t>
            </a:r>
          </a:p>
        </p:txBody>
      </p:sp>
      <p:sp>
        <p:nvSpPr>
          <p:cNvPr id="298" name="Google Shape;298;p34"/>
          <p:cNvSpPr txBox="1">
            <a:spLocks noGrp="1"/>
          </p:cNvSpPr>
          <p:nvPr>
            <p:ph type="body" idx="1"/>
          </p:nvPr>
        </p:nvSpPr>
        <p:spPr>
          <a:xfrm>
            <a:off x="838200" y="3824062"/>
            <a:ext cx="10515600" cy="43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Legend:</a:t>
            </a:r>
          </a:p>
          <a:p>
            <a:pPr marL="228600" lvl="0" indent="-22860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Circle: 5G Operator Companies</a:t>
            </a:r>
          </a:p>
          <a:p>
            <a:pPr marL="228600" lvl="0" indent="-22860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Circle-size: Number of cities offered by the particular company</a:t>
            </a:r>
          </a:p>
          <a:p>
            <a:pPr marL="228600" lvl="0" indent="-22860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Text: Company names and its percentage value of the total</a:t>
            </a:r>
          </a:p>
          <a:p>
            <a:pPr marL="228600" lvl="0" indent="-22860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Text-size: Logarithm of the number of cities</a:t>
            </a:r>
            <a:endParaRPr lang="en-US" sz="16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55" name="Audio 54">
            <a:hlinkClick r:id="" action="ppaction://media"/>
            <a:extLst>
              <a:ext uri="{FF2B5EF4-FFF2-40B4-BE49-F238E27FC236}">
                <a16:creationId xmlns:a16="http://schemas.microsoft.com/office/drawing/2014/main" id="{4E623B13-1231-12F1-F3BE-ABF0F4F0E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11"/>
    </mc:Choice>
    <mc:Fallback xmlns="">
      <p:transition spd="slow" advTm="42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" name="Rectangle 30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962F21B5-0E48-3B39-527A-169A0118EE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387" r="1294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08" name="Rectangle 30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spcFirstLastPara="1" lIns="91425" tIns="45700" rIns="91425" bIns="45700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doni" panose="02070603080606020203"/>
              <a:buNone/>
            </a:pPr>
            <a:r>
              <a:rPr lang="en-US" sz="4000"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rPr>
              <a:t>Figure-2: Geographic World Map Chart</a:t>
            </a:r>
          </a:p>
        </p:txBody>
      </p:sp>
      <p:sp>
        <p:nvSpPr>
          <p:cNvPr id="298" name="Google Shape;298;p34"/>
          <p:cNvSpPr txBox="1">
            <a:spLocks noGrp="1"/>
          </p:cNvSpPr>
          <p:nvPr>
            <p:ph type="body" idx="1"/>
          </p:nvPr>
        </p:nvSpPr>
        <p:spPr>
          <a:xfrm>
            <a:off x="631371" y="1977000"/>
            <a:ext cx="5704115" cy="4663285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Legend: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X-axis: The longitude coordinate from -180 degrees to 180 degrees, with a scale line every 40 degrees.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Y-axis: The latitude coordinate, from -90 degrees to 90 degrees, with a scale line every 30 degrees.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Red triangular dots: representing the latitude and longitude coordinate 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Background: The background image is a flat unfolded world map, also Mercator projection mapped.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44A0FD0-7BCD-F694-58B7-AD3AB69CA2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6785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39"/>
    </mc:Choice>
    <mc:Fallback xmlns="">
      <p:transition spd="slow" advTm="33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3" name="Rectangle 30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CFCBA766-4C5B-DDCA-F77B-89703A653E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034" r="3302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05" name="Rectangle 30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7" name="Google Shape;297;p34"/>
          <p:cNvSpPr txBox="1"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Bodoni" panose="02070603080606020203"/>
              <a:buNone/>
            </a:pPr>
            <a:r>
              <a:rPr lang="en-US" sz="3100" dirty="0">
                <a:latin typeface="Bodoni" panose="02070603080606020203"/>
                <a:ea typeface="Bodoni" panose="02070603080606020203"/>
                <a:cs typeface="Bodoni" panose="02070603080606020203"/>
                <a:sym typeface="Bodoni" panose="02070603080606020203"/>
              </a:rPr>
              <a:t>Figure-3: City Coverage Scatter Chart of the Three Major U.S. Carriers</a:t>
            </a:r>
          </a:p>
        </p:txBody>
      </p:sp>
      <p:sp>
        <p:nvSpPr>
          <p:cNvPr id="298" name="Google Shape;298;p34"/>
          <p:cNvSpPr txBox="1">
            <a:spLocks noGrp="1"/>
          </p:cNvSpPr>
          <p:nvPr>
            <p:ph type="body" idx="1"/>
          </p:nvPr>
        </p:nvSpPr>
        <p:spPr>
          <a:xfrm>
            <a:off x="7532915" y="2265037"/>
            <a:ext cx="4659085" cy="739559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Legend: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X-axis: Longitude coordinate from -128 degrees to -62 degrees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Y-axis: Latitude coordinate, from 23 degrees to 52 degrees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altLang="zh-CN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Basically, the longitude and latitude range of the continental United States</a:t>
            </a:r>
            <a:endParaRPr lang="en-US" sz="20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Red circle point: "AT&amp;T Mobility" 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Blue upward triangle: "Verizon Wireless" </a:t>
            </a:r>
          </a:p>
          <a:p>
            <a:pPr marL="228600" lvl="0" indent="-2286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Green downward triangle: "T-Mobile"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9010EE1-2004-7E9B-1AF2-FB08510ED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601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999"/>
    </mc:Choice>
    <mc:Fallback xmlns="">
      <p:transition spd="slow" advTm="61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>
            <a:spLocks noGrp="1"/>
          </p:cNvSpPr>
          <p:nvPr>
            <p:ph type="body" idx="1"/>
          </p:nvPr>
        </p:nvSpPr>
        <p:spPr>
          <a:xfrm>
            <a:off x="838200" y="370114"/>
            <a:ext cx="10515600" cy="6021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228600" lvl="0" indent="-228600" algn="just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2800" b="1" dirty="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Method used in this process:</a:t>
            </a:r>
          </a:p>
          <a:p>
            <a:pPr marL="685800" lvl="1" indent="-228600" algn="just">
              <a:lnSpc>
                <a:spcPct val="120000"/>
              </a:lnSpc>
              <a:spcBef>
                <a:spcPts val="1000"/>
              </a:spcBef>
              <a:buSzPts val="1800"/>
              <a:buChar char="●"/>
            </a:pPr>
            <a:r>
              <a:rPr lang="en-US" altLang="zh-CN" sz="2400" dirty="0"/>
              <a:t>Matplotlib</a:t>
            </a:r>
          </a:p>
          <a:p>
            <a:pPr marL="1143000" lvl="2" indent="-228600" algn="just">
              <a:lnSpc>
                <a:spcPct val="120000"/>
              </a:lnSpc>
              <a:spcBef>
                <a:spcPts val="1000"/>
              </a:spcBef>
              <a:buChar char="●"/>
            </a:pPr>
            <a:r>
              <a:rPr lang="en-US" altLang="zh-CN" sz="2000" dirty="0"/>
              <a:t>Scatter()</a:t>
            </a:r>
          </a:p>
          <a:p>
            <a:pPr marL="1143000" lvl="2" indent="-228600" algn="just">
              <a:lnSpc>
                <a:spcPct val="120000"/>
              </a:lnSpc>
              <a:spcBef>
                <a:spcPts val="1000"/>
              </a:spcBef>
              <a:buChar char="●"/>
            </a:pPr>
            <a:r>
              <a:rPr lang="en-US" altLang="zh-CN" sz="2000" dirty="0"/>
              <a:t>Plot()</a:t>
            </a:r>
          </a:p>
          <a:p>
            <a:pPr marL="685800" lvl="1" indent="-228600" algn="just">
              <a:lnSpc>
                <a:spcPct val="120000"/>
              </a:lnSpc>
              <a:spcBef>
                <a:spcPts val="1000"/>
              </a:spcBef>
              <a:buSzPts val="1800"/>
              <a:buChar char="●"/>
            </a:pPr>
            <a:r>
              <a:rPr lang="en-US" sz="2400" dirty="0" err="1">
                <a:sym typeface="Times New Roman" panose="02020603050405020304"/>
              </a:rPr>
              <a:t>Cartopy</a:t>
            </a:r>
            <a:endParaRPr lang="en-US" sz="2400" dirty="0">
              <a:sym typeface="Times New Roman" panose="02020603050405020304"/>
            </a:endParaRPr>
          </a:p>
          <a:p>
            <a:pPr marL="685800" lvl="1" indent="-228600" algn="just">
              <a:lnSpc>
                <a:spcPct val="120000"/>
              </a:lnSpc>
              <a:spcBef>
                <a:spcPts val="1000"/>
              </a:spcBef>
              <a:buSzPts val="1800"/>
              <a:buChar char="●"/>
            </a:pPr>
            <a:r>
              <a:rPr lang="en-US" sz="2400" dirty="0">
                <a:sym typeface="Times New Roman" panose="02020603050405020304"/>
              </a:rPr>
              <a:t>Algorithm: bubble collision calculate</a:t>
            </a:r>
          </a:p>
          <a:p>
            <a:pPr marL="228600" indent="-228600" algn="just">
              <a:lnSpc>
                <a:spcPct val="120000"/>
              </a:lnSpc>
              <a:buSzPts val="1800"/>
              <a:buChar char="●"/>
            </a:pPr>
            <a:r>
              <a:rPr lang="en-US" sz="2800" b="1" dirty="0">
                <a:latin typeface="Times New Roman" panose="02020603050405020304"/>
                <a:cs typeface="Times New Roman" panose="02020603050405020304"/>
                <a:sym typeface="Times New Roman" panose="02020603050405020304"/>
              </a:rPr>
              <a:t>Why the presented figure is important:</a:t>
            </a:r>
          </a:p>
          <a:p>
            <a:pPr marL="685800" lvl="1" indent="-228600" algn="just">
              <a:lnSpc>
                <a:spcPct val="120000"/>
              </a:lnSpc>
              <a:buSzPts val="1800"/>
              <a:buChar char="●"/>
            </a:pPr>
            <a:r>
              <a:rPr lang="en-US" sz="2400" dirty="0">
                <a:sym typeface="Times New Roman" panose="02020603050405020304"/>
              </a:rPr>
              <a:t>Bubble chart: To determine a company's business value and capabilities</a:t>
            </a:r>
          </a:p>
          <a:p>
            <a:pPr marL="685800" lvl="1" indent="-228600" algn="just">
              <a:lnSpc>
                <a:spcPct val="120000"/>
              </a:lnSpc>
              <a:buSzPts val="1800"/>
              <a:buChar char="●"/>
            </a:pPr>
            <a:r>
              <a:rPr lang="en-US" sz="2400" dirty="0">
                <a:sym typeface="Times New Roman" panose="02020603050405020304"/>
              </a:rPr>
              <a:t>Geographic chart: 5G coverage between different countries; Shows which cities are emerging cities</a:t>
            </a:r>
          </a:p>
          <a:p>
            <a:pPr marL="685800" lvl="1" indent="-228600" algn="just">
              <a:lnSpc>
                <a:spcPct val="120000"/>
              </a:lnSpc>
              <a:buSzPts val="1800"/>
              <a:buChar char="●"/>
            </a:pPr>
            <a:r>
              <a:rPr lang="en-US" sz="2400" dirty="0">
                <a:sym typeface="Times New Roman" panose="02020603050405020304"/>
              </a:rPr>
              <a:t>Scatter chart: Differences in deployment strategies; To analyze business strategies and city relationships;</a:t>
            </a:r>
          </a:p>
          <a:p>
            <a:pPr marL="685800" lvl="1" indent="-228600" algn="just">
              <a:lnSpc>
                <a:spcPct val="120000"/>
              </a:lnSpc>
              <a:buSzPts val="1800"/>
              <a:buChar char="●"/>
            </a:pPr>
            <a:endParaRPr lang="en-US" sz="2400" b="1" dirty="0">
              <a:latin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685800" lvl="1" indent="-228600" algn="just">
              <a:lnSpc>
                <a:spcPct val="120000"/>
              </a:lnSpc>
              <a:spcBef>
                <a:spcPts val="1000"/>
              </a:spcBef>
              <a:buSzPts val="1800"/>
              <a:buChar char="●"/>
            </a:pPr>
            <a:endParaRPr lang="en-US" sz="2400" dirty="0">
              <a:sym typeface="Times New Roman" panose="02020603050405020304"/>
            </a:endParaRPr>
          </a:p>
          <a:p>
            <a:pPr marL="685800" lvl="1" indent="-228600" algn="just">
              <a:lnSpc>
                <a:spcPct val="120000"/>
              </a:lnSpc>
              <a:spcBef>
                <a:spcPts val="1000"/>
              </a:spcBef>
              <a:buSzPts val="1800"/>
              <a:buChar char="●"/>
            </a:pPr>
            <a:endParaRPr sz="2400" b="1" dirty="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E3500CC0-EC5D-40BB-605D-FF199110F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1"/>
    </mc:Choice>
    <mc:Fallback xmlns="">
      <p:transition spd="slow" advTm="73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>
            <a:spLocks noGrp="1"/>
          </p:cNvSpPr>
          <p:nvPr>
            <p:ph type="title"/>
          </p:nvPr>
        </p:nvSpPr>
        <p:spPr>
          <a:xfrm>
            <a:off x="692150" y="3270883"/>
            <a:ext cx="10807700" cy="1346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400"/>
              <a:buFont typeface="Quintessential"/>
              <a:buNone/>
            </a:pPr>
            <a:r>
              <a:rPr lang="en-US" sz="5400" i="1">
                <a:solidFill>
                  <a:srgbClr val="666666"/>
                </a:solidFill>
                <a:latin typeface="Merriweather Black" panose="00000800000000000000"/>
                <a:ea typeface="Merriweather Black" panose="00000800000000000000"/>
                <a:cs typeface="Merriweather Black" panose="00000800000000000000"/>
                <a:sym typeface="Merriweather Black" panose="00000800000000000000"/>
              </a:rPr>
              <a:t>Thank you! </a:t>
            </a:r>
            <a:endParaRPr sz="5400" i="1">
              <a:solidFill>
                <a:srgbClr val="666666"/>
              </a:solidFill>
              <a:latin typeface="Merriweather Black" panose="00000800000000000000"/>
              <a:ea typeface="Merriweather Black" panose="00000800000000000000"/>
              <a:cs typeface="Merriweather Black" panose="00000800000000000000"/>
              <a:sym typeface="Merriweather Black" panose="00000800000000000000"/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057E4218-6EB9-E79D-A624-4CA22BCB6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2"/>
    </mc:Choice>
    <mc:Fallback xmlns="">
      <p:transition spd="slow" advTm="3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8cb4b28c-884a-426a-b591-abb78c622e50"/>
  <p:tag name="COMMONDATA" val="eyJoZGlkIjoiZWFmMzNhZWZlMzBiNTdkYzA1MjE3OWMzYWNjNzIyMDcifQ=="/>
</p:tagLst>
</file>

<file path=ppt/theme/theme1.xml><?xml version="1.0" encoding="utf-8"?>
<a:theme xmlns:a="http://schemas.openxmlformats.org/drawingml/2006/main" name="1_Office 主题​​">
  <a:themeElements>
    <a:clrScheme name="">
      <a:dk1>
        <a:srgbClr val="000000"/>
      </a:dk1>
      <a:lt1>
        <a:srgbClr val="FFFFFF"/>
      </a:lt1>
      <a:dk2>
        <a:srgbClr val="E1E1E3"/>
      </a:dk2>
      <a:lt2>
        <a:srgbClr val="FFFFFF"/>
      </a:lt2>
      <a:accent1>
        <a:srgbClr val="48A2A0"/>
      </a:accent1>
      <a:accent2>
        <a:srgbClr val="5AA7AF"/>
      </a:accent2>
      <a:accent3>
        <a:srgbClr val="69ACBD"/>
      </a:accent3>
      <a:accent4>
        <a:srgbClr val="76B0CA"/>
      </a:accent4>
      <a:accent5>
        <a:srgbClr val="81B5D6"/>
      </a:accent5>
      <a:accent6>
        <a:srgbClr val="8CB9E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318</Words>
  <Application>Microsoft Office PowerPoint</Application>
  <PresentationFormat>Widescreen</PresentationFormat>
  <Paragraphs>58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Quintessential</vt:lpstr>
      <vt:lpstr>Arial</vt:lpstr>
      <vt:lpstr>Calibri</vt:lpstr>
      <vt:lpstr>黑体</vt:lpstr>
      <vt:lpstr>Playfair Display Black</vt:lpstr>
      <vt:lpstr>微软雅黑</vt:lpstr>
      <vt:lpstr>Merriweather Black</vt:lpstr>
      <vt:lpstr>Bodoni</vt:lpstr>
      <vt:lpstr>Times New Roman</vt:lpstr>
      <vt:lpstr>1_Office 主题​​</vt:lpstr>
      <vt:lpstr>Office 主题</vt:lpstr>
      <vt:lpstr>5G coverage data visualization</vt:lpstr>
      <vt:lpstr>DataSet</vt:lpstr>
      <vt:lpstr>Figure-1: Bubble Chart</vt:lpstr>
      <vt:lpstr>Figure-2: Geographic World Map Chart</vt:lpstr>
      <vt:lpstr>Figure-3: City Coverage Scatter Chart of the Three Major U.S. Carriers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MRI-based Brain Analysis for Tumor Recognition</dc:title>
  <dc:creator/>
  <cp:lastModifiedBy>zhao qiming</cp:lastModifiedBy>
  <cp:revision>19</cp:revision>
  <dcterms:created xsi:type="dcterms:W3CDTF">2023-03-16T22:56:19Z</dcterms:created>
  <dcterms:modified xsi:type="dcterms:W3CDTF">2023-12-05T01:15:23Z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3F8ED264E8D143128CD93C8B82CF98E4</vt:lpwstr>
  </property>
  <property fmtid="{D5CDD505-2E9C-101B-9397-08002B2CF9AE}" pid="3" name="KSOProductBuildVer">
    <vt:lpwstr>2052-11.1.0.13703</vt:lpwstr>
  </property>
</Properties>
</file>